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8"/>
  </p:notesMasterIdLst>
  <p:sldIdLst>
    <p:sldId id="256" r:id="rId2"/>
    <p:sldId id="259" r:id="rId3"/>
    <p:sldId id="289" r:id="rId4"/>
    <p:sldId id="290" r:id="rId5"/>
    <p:sldId id="291" r:id="rId6"/>
    <p:sldId id="292" r:id="rId7"/>
    <p:sldId id="293" r:id="rId8"/>
    <p:sldId id="304" r:id="rId9"/>
    <p:sldId id="296" r:id="rId10"/>
    <p:sldId id="297" r:id="rId11"/>
    <p:sldId id="298" r:id="rId12"/>
    <p:sldId id="299" r:id="rId13"/>
    <p:sldId id="300" r:id="rId14"/>
    <p:sldId id="301" r:id="rId15"/>
    <p:sldId id="302" r:id="rId16"/>
    <p:sldId id="303" r:id="rId17"/>
  </p:sldIdLst>
  <p:sldSz cx="9144000" cy="5143500" type="screen16x9"/>
  <p:notesSz cx="6858000" cy="9144000"/>
  <p:embeddedFontLs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
      <p:font typeface="Nunito" panose="020B06040202020202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0620" autoAdjust="0"/>
  </p:normalViewPr>
  <p:slideViewPr>
    <p:cSldViewPr snapToGrid="0">
      <p:cViewPr varScale="1">
        <p:scale>
          <a:sx n="118" d="100"/>
          <a:sy n="118" d="100"/>
        </p:scale>
        <p:origin x="141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in the  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251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9E4B6C-99F0-4429-8160-38F68246864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770118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9E4B6C-99F0-4429-8160-38F68246864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7287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9E4B6C-99F0-4429-8160-38F68246864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4382384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7204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29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9E4B6C-99F0-4429-8160-38F68246864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331535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9E4B6C-99F0-4429-8160-38F682468641}"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297187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9E4B6C-99F0-4429-8160-38F682468641}"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692439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9E4B6C-99F0-4429-8160-38F682468641}"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68876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9E4B6C-99F0-4429-8160-38F682468641}"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420355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E4B6C-99F0-4429-8160-38F682468641}" type="datetimeFigureOut">
              <a:rPr lang="en-GB" smtClean="0"/>
              <a:t>19/05/2023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084127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9E4B6C-99F0-4429-8160-38F682468641}"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831288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9E4B6C-99F0-4429-8160-38F682468641}"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310770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29E4B6C-99F0-4429-8160-38F682468641}" type="datetimeFigureOut">
              <a:rPr lang="en-GB" smtClean="0"/>
              <a:t>19/05/2023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7821475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urbrainy.com/mtc/test"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mathsframe.co.uk/en/resources/resource/477/Multiplication-Tables-Chec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699" y="3069707"/>
            <a:ext cx="8520600" cy="1116251"/>
          </a:xfrm>
          <a:prstGeom prst="rect">
            <a:avLst/>
          </a:prstGeom>
        </p:spPr>
        <p:txBody>
          <a:bodyPr spcFirstLastPara="1" wrap="square" lIns="91425" tIns="91425" rIns="91425" bIns="91425" anchor="b" anchorCtr="0">
            <a:noAutofit/>
          </a:bodyPr>
          <a:lstStyle/>
          <a:p>
            <a:r>
              <a:rPr lang="en-US" sz="4000" b="1" dirty="0">
                <a:solidFill>
                  <a:srgbClr val="002060"/>
                </a:solidFill>
                <a:effectLst>
                  <a:outerShdw blurRad="38100" dist="38100" dir="2700000" algn="tl">
                    <a:srgbClr val="000000">
                      <a:alpha val="43137"/>
                    </a:srgbClr>
                  </a:outerShdw>
                </a:effectLst>
                <a:latin typeface="+mj-lt"/>
                <a:ea typeface="Arial"/>
                <a:cs typeface="Arial"/>
                <a:sym typeface="Arial"/>
              </a:rPr>
              <a:t>Year 4 Multiplication Tables Check </a:t>
            </a:r>
            <a:r>
              <a:rPr lang="en-US" sz="4000" b="1" dirty="0" smtClean="0">
                <a:solidFill>
                  <a:srgbClr val="002060"/>
                </a:solidFill>
                <a:effectLst>
                  <a:outerShdw blurRad="38100" dist="38100" dir="2700000" algn="tl">
                    <a:srgbClr val="000000">
                      <a:alpha val="43137"/>
                    </a:srgbClr>
                  </a:outerShdw>
                </a:effectLst>
                <a:latin typeface="+mj-lt"/>
                <a:ea typeface="Arial"/>
                <a:cs typeface="Arial"/>
                <a:sym typeface="Arial"/>
              </a:rPr>
              <a:t>2023 </a:t>
            </a:r>
            <a:r>
              <a:rPr lang="en-US" sz="4000" b="1" dirty="0">
                <a:solidFill>
                  <a:srgbClr val="002060"/>
                </a:solidFill>
                <a:effectLst>
                  <a:outerShdw blurRad="38100" dist="38100" dir="2700000" algn="tl">
                    <a:srgbClr val="000000">
                      <a:alpha val="43137"/>
                    </a:srgbClr>
                  </a:outerShdw>
                </a:effectLst>
                <a:latin typeface="+mj-lt"/>
                <a:ea typeface="Arial"/>
                <a:cs typeface="Arial"/>
                <a:sym typeface="Arial"/>
              </a:rPr>
              <a:t>Presentation for </a:t>
            </a:r>
            <a:r>
              <a:rPr lang="en-US" sz="4000" b="1" dirty="0" smtClean="0">
                <a:solidFill>
                  <a:srgbClr val="002060"/>
                </a:solidFill>
                <a:effectLst>
                  <a:outerShdw blurRad="38100" dist="38100" dir="2700000" algn="tl">
                    <a:srgbClr val="000000">
                      <a:alpha val="43137"/>
                    </a:srgbClr>
                  </a:outerShdw>
                </a:effectLst>
                <a:latin typeface="+mj-lt"/>
                <a:ea typeface="Arial"/>
                <a:cs typeface="Arial"/>
                <a:sym typeface="Arial"/>
              </a:rPr>
              <a:t>Parents &amp; Carers </a:t>
            </a:r>
            <a:endParaRPr sz="4000" b="1" dirty="0">
              <a:solidFill>
                <a:srgbClr val="002060"/>
              </a:solidFill>
              <a:effectLst>
                <a:outerShdw blurRad="38100" dist="38100" dir="2700000" algn="tl">
                  <a:srgbClr val="000000">
                    <a:alpha val="43137"/>
                  </a:srgbClr>
                </a:outerShdw>
              </a:effectLst>
              <a:latin typeface="+mj-lt"/>
              <a:ea typeface="Nunito Sans Light"/>
              <a:cs typeface="Nunito Sans Light"/>
              <a:sym typeface="Nunito Sans Light"/>
            </a:endParaRPr>
          </a:p>
        </p:txBody>
      </p:sp>
      <p:pic>
        <p:nvPicPr>
          <p:cNvPr id="2" name="Picture 1"/>
          <p:cNvPicPr>
            <a:picLocks noChangeAspect="1"/>
          </p:cNvPicPr>
          <p:nvPr/>
        </p:nvPicPr>
        <p:blipFill>
          <a:blip r:embed="rId3"/>
          <a:stretch>
            <a:fillRect/>
          </a:stretch>
        </p:blipFill>
        <p:spPr>
          <a:xfrm>
            <a:off x="2615014" y="273812"/>
            <a:ext cx="3913971" cy="24264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p:txBody>
          <a:bodyPr/>
          <a:lstStyle/>
          <a:p>
            <a:r>
              <a:rPr lang="en-GB" dirty="0"/>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311700" y="739303"/>
            <a:ext cx="8520600" cy="1662522"/>
          </a:xfrm>
        </p:spPr>
        <p:txBody>
          <a:bodyPr/>
          <a:lstStyle/>
          <a:p>
            <a:pPr marL="114300" indent="0" algn="ctr">
              <a:buNone/>
            </a:pPr>
            <a:r>
              <a:rPr lang="en-US" dirty="0"/>
              <a:t>Example: Counting in 2s </a:t>
            </a:r>
          </a:p>
          <a:p>
            <a:pPr marL="114300" indent="0" algn="ctr">
              <a:buNone/>
            </a:pPr>
            <a:r>
              <a:rPr lang="en-US" dirty="0"/>
              <a:t>2, 4, 6, 8, 10… </a:t>
            </a:r>
          </a:p>
          <a:p>
            <a:endParaRPr lang="en-US" dirty="0"/>
          </a:p>
          <a:p>
            <a:r>
              <a:rPr lang="en-US" dirty="0"/>
              <a:t>Ensure children have a strong understanding of counting in groups first.</a:t>
            </a:r>
          </a:p>
          <a:p>
            <a:r>
              <a:rPr lang="en-US" dirty="0"/>
              <a:t>When children are secure with counting, they can then look for patterns.</a:t>
            </a:r>
          </a:p>
          <a:p>
            <a:endParaRPr lang="en-GB" dirty="0"/>
          </a:p>
        </p:txBody>
      </p:sp>
      <p:sp>
        <p:nvSpPr>
          <p:cNvPr id="4" name="Slide Number Placeholder 3">
            <a:extLst>
              <a:ext uri="{FF2B5EF4-FFF2-40B4-BE49-F238E27FC236}">
                <a16:creationId xmlns:a16="http://schemas.microsoft.com/office/drawing/2014/main" id="{1BCF8CAD-6B8B-4ACD-8926-541D3FEC494F}"/>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130" y="2401823"/>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282" y="3341909"/>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434" y="2401824"/>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586" y="3341908"/>
            <a:ext cx="1385125" cy="144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6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p:txBody>
          <a:bodyPr/>
          <a:lstStyle/>
          <a:p>
            <a:r>
              <a:rPr lang="en-GB" dirty="0"/>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311700" y="739303"/>
            <a:ext cx="8520600" cy="434776"/>
          </a:xfrm>
        </p:spPr>
        <p:txBody>
          <a:bodyPr/>
          <a:lstStyle/>
          <a:p>
            <a:pPr marL="114300" indent="0" algn="ctr">
              <a:buNone/>
            </a:pPr>
            <a:r>
              <a:rPr lang="en-US" dirty="0"/>
              <a:t>Knowing that 2 x 4 is the same as 2 + 2 + 2 + 2</a:t>
            </a:r>
          </a:p>
        </p:txBody>
      </p:sp>
      <p:sp>
        <p:nvSpPr>
          <p:cNvPr id="4" name="Slide Number Placeholder 3">
            <a:extLst>
              <a:ext uri="{FF2B5EF4-FFF2-40B4-BE49-F238E27FC236}">
                <a16:creationId xmlns:a16="http://schemas.microsoft.com/office/drawing/2014/main" id="{4B9547B5-8C56-45DF-8601-C986A34CD9B5}"/>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704934" y="3534242"/>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5066349" y="1826495"/>
            <a:ext cx="3394900" cy="1594084"/>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5066349" y="353424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x 4 = ?</a:t>
            </a:r>
          </a:p>
        </p:txBody>
      </p:sp>
    </p:spTree>
    <p:extLst>
      <p:ext uri="{BB962C8B-B14F-4D97-AF65-F5344CB8AC3E}">
        <p14:creationId xmlns:p14="http://schemas.microsoft.com/office/powerpoint/2010/main" val="1710367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dirty="0"/>
              <a:t>3 x 2 is the same as 2 x 3</a:t>
            </a:r>
          </a:p>
          <a:p>
            <a:endParaRPr lang="en-US" dirty="0"/>
          </a:p>
          <a:p>
            <a:pPr marL="114300" indent="0">
              <a:buNone/>
            </a:pPr>
            <a:r>
              <a:rPr lang="en-US" dirty="0"/>
              <a:t>Children need to understand that multiplication can be completed in any order to produce the same answer. Sometimes this link needs to be made explicit. </a:t>
            </a:r>
            <a:endParaRPr lang="en-GB" dirty="0"/>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2272459"/>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3 lots of 2 = 6</a:t>
            </a:r>
            <a:endParaRPr lang="en-GB" dirty="0"/>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lots of 3 = 6</a:t>
            </a:r>
            <a:endParaRPr lang="en-GB" dirty="0"/>
          </a:p>
        </p:txBody>
      </p:sp>
    </p:spTree>
    <p:extLst>
      <p:ext uri="{BB962C8B-B14F-4D97-AF65-F5344CB8AC3E}">
        <p14:creationId xmlns:p14="http://schemas.microsoft.com/office/powerpoint/2010/main" val="3101528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p:txBody>
          <a:bodyPr/>
          <a:lstStyle/>
          <a:p>
            <a:r>
              <a:rPr lang="en-GB" dirty="0"/>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311700" y="739303"/>
            <a:ext cx="8520600" cy="1260186"/>
          </a:xfrm>
        </p:spPr>
        <p:txBody>
          <a:bodyPr/>
          <a:lstStyle/>
          <a:p>
            <a:pPr marL="114300" indent="0" algn="ctr">
              <a:buNone/>
            </a:pPr>
            <a:r>
              <a:rPr lang="en-US" dirty="0"/>
              <a:t>20 ÷ 5 = 4 can be worked out because 5 x 4 = 20</a:t>
            </a:r>
          </a:p>
          <a:p>
            <a:endParaRPr lang="en-US" dirty="0"/>
          </a:p>
          <a:p>
            <a:pPr marL="114300" indent="0">
              <a:buNone/>
            </a:pPr>
            <a:r>
              <a:rPr lang="en-US" dirty="0"/>
              <a:t>Using pictorial representations (such as arrays) is useful here for children to see the link between multiplication and division. </a:t>
            </a:r>
            <a:endParaRPr lang="en-GB" dirty="0"/>
          </a:p>
        </p:txBody>
      </p:sp>
      <p:sp>
        <p:nvSpPr>
          <p:cNvPr id="4" name="Slide Number Placeholder 3">
            <a:extLst>
              <a:ext uri="{FF2B5EF4-FFF2-40B4-BE49-F238E27FC236}">
                <a16:creationId xmlns:a16="http://schemas.microsoft.com/office/drawing/2014/main" id="{B8325567-1725-489F-8CB3-22933B7B152A}"/>
              </a:ext>
            </a:extLst>
          </p:cNvPr>
          <p:cNvSpPr>
            <a:spLocks noGrp="1"/>
          </p:cNvSpPr>
          <p:nvPr>
            <p:ph type="sldNum" idx="12"/>
          </p:nvPr>
        </p:nvSpPr>
        <p:spPr/>
        <p:txBody>
          <a:bodyPr/>
          <a:lstStyle/>
          <a:p>
            <a:fld id="{00000000-1234-1234-1234-123412341234}" type="slidenum">
              <a:rPr lang="en" smtClean="0"/>
              <a:pPr/>
              <a:t>13</a:t>
            </a:fld>
            <a:endParaRPr lang="en"/>
          </a:p>
        </p:txBody>
      </p:sp>
      <p:grpSp>
        <p:nvGrpSpPr>
          <p:cNvPr id="5" name="Group 4">
            <a:extLst>
              <a:ext uri="{FF2B5EF4-FFF2-40B4-BE49-F238E27FC236}">
                <a16:creationId xmlns:a16="http://schemas.microsoft.com/office/drawing/2014/main" id="{FC72E6B5-A29A-423F-BB29-2138D95E1C33}"/>
              </a:ext>
            </a:extLst>
          </p:cNvPr>
          <p:cNvGrpSpPr/>
          <p:nvPr/>
        </p:nvGrpSpPr>
        <p:grpSpPr>
          <a:xfrm>
            <a:off x="2372268" y="2097603"/>
            <a:ext cx="4211764" cy="2728510"/>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p:txBody>
          <a:bodyPr/>
          <a:lstStyle/>
          <a:p>
            <a:r>
              <a:rPr lang="en-GB" dirty="0"/>
              <a:t>Number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311700" y="739303"/>
            <a:ext cx="8520600" cy="1284570"/>
          </a:xfrm>
        </p:spPr>
        <p:txBody>
          <a:bodyPr/>
          <a:lstStyle/>
          <a:p>
            <a:pPr marL="114300" indent="0" algn="ctr">
              <a:buNone/>
            </a:pPr>
            <a:r>
              <a:rPr lang="en-US" dirty="0"/>
              <a:t>4 x 5 = 20, 5 x 4 = 20, 20 ÷ 5 = 4, 20 ÷ 4 = 5</a:t>
            </a:r>
          </a:p>
          <a:p>
            <a:pPr marL="114300" indent="0">
              <a:buNone/>
            </a:pPr>
            <a:endParaRPr lang="en-US" dirty="0"/>
          </a:p>
          <a:p>
            <a:pPr marL="114300" indent="0">
              <a:buNone/>
            </a:pPr>
            <a:r>
              <a:rPr lang="en-US" dirty="0"/>
              <a:t>Due to their commutative understanding, children should also be able to see whole number families. For many children this will need to be pointed out and discussed. </a:t>
            </a:r>
          </a:p>
        </p:txBody>
      </p:sp>
      <p:sp>
        <p:nvSpPr>
          <p:cNvPr id="4" name="Slide Number Placeholder 3">
            <a:extLst>
              <a:ext uri="{FF2B5EF4-FFF2-40B4-BE49-F238E27FC236}">
                <a16:creationId xmlns:a16="http://schemas.microsoft.com/office/drawing/2014/main" id="{7FE91BE7-6CD1-488A-A53C-3DB74E0F89B4}"/>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3322391" y="2571750"/>
            <a:ext cx="2311518" cy="1866261"/>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dirty="0"/>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dirty="0" smtClean="0"/>
              <a:t>12 </a:t>
            </a:r>
            <a:r>
              <a:rPr lang="en-US" dirty="0"/>
              <a:t>x 6 = ?</a:t>
            </a:r>
          </a:p>
          <a:p>
            <a:pPr marL="114300" indent="0" algn="ctr">
              <a:buNone/>
            </a:pPr>
            <a:r>
              <a:rPr lang="en-US" dirty="0"/>
              <a:t>I know </a:t>
            </a:r>
            <a:r>
              <a:rPr lang="en-US" dirty="0" smtClean="0"/>
              <a:t>11 </a:t>
            </a:r>
            <a:r>
              <a:rPr lang="en-US" dirty="0"/>
              <a:t>x </a:t>
            </a:r>
            <a:r>
              <a:rPr lang="en-US" dirty="0" smtClean="0"/>
              <a:t>6 </a:t>
            </a:r>
            <a:r>
              <a:rPr lang="en-US" dirty="0"/>
              <a:t>= </a:t>
            </a:r>
            <a:r>
              <a:rPr lang="en-US" dirty="0" smtClean="0"/>
              <a:t>66</a:t>
            </a:r>
            <a:endParaRPr lang="en-US" dirty="0"/>
          </a:p>
          <a:p>
            <a:pPr marL="114300" indent="0" algn="ctr">
              <a:buNone/>
            </a:pPr>
            <a:r>
              <a:rPr lang="en-US" dirty="0"/>
              <a:t>Therefore, </a:t>
            </a:r>
            <a:r>
              <a:rPr lang="en-US" dirty="0" smtClean="0"/>
              <a:t>66 </a:t>
            </a:r>
            <a:r>
              <a:rPr lang="en-US" dirty="0"/>
              <a:t>+ </a:t>
            </a:r>
            <a:r>
              <a:rPr lang="en-US" dirty="0" smtClean="0"/>
              <a:t>6 </a:t>
            </a:r>
            <a:r>
              <a:rPr lang="en-US" dirty="0"/>
              <a:t>= </a:t>
            </a:r>
            <a:r>
              <a:rPr lang="en-US" dirty="0" smtClean="0"/>
              <a:t>72</a:t>
            </a:r>
            <a:endParaRPr lang="en-US" dirty="0"/>
          </a:p>
          <a:p>
            <a:pPr marL="114300" indent="0">
              <a:buNone/>
            </a:pPr>
            <a:endParaRPr lang="en-US" dirty="0"/>
          </a:p>
          <a:p>
            <a:pPr marL="114300" indent="0">
              <a:buNone/>
            </a:pPr>
            <a:r>
              <a:rPr lang="en-US" dirty="0"/>
              <a:t>By using known facts from ‘easier’ times tables, children should be able to find answers with increasing speed. </a:t>
            </a:r>
          </a:p>
          <a:p>
            <a:endParaRPr lang="en-GB" dirty="0"/>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3281244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4317515"/>
          </a:xfrm>
        </p:spPr>
        <p:txBody>
          <a:bodyPr/>
          <a:lstStyle/>
          <a:p>
            <a:r>
              <a:rPr lang="en-GB" dirty="0"/>
              <a:t>Remind them that the check should last no more than </a:t>
            </a:r>
            <a:r>
              <a:rPr lang="en-GB" dirty="0">
                <a:solidFill>
                  <a:srgbClr val="283593"/>
                </a:solidFill>
              </a:rPr>
              <a:t>5 minutes.</a:t>
            </a:r>
          </a:p>
          <a:p>
            <a:endParaRPr lang="en-GB" dirty="0"/>
          </a:p>
          <a:p>
            <a:r>
              <a:rPr lang="en-GB" dirty="0"/>
              <a:t>If you want to go over times tables, make them fun.</a:t>
            </a:r>
          </a:p>
          <a:p>
            <a:endParaRPr lang="en-GB" dirty="0"/>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If you have any concerns, talk to your child’s teacher. </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kumimoji="0" lang="en-GB" b="0" i="0" u="none" strike="noStrike" kern="0" cap="none" spc="0" normalizeH="0" baseline="0" noProof="0" dirty="0">
              <a:ln>
                <a:noFill/>
              </a:ln>
              <a:solidFill>
                <a:srgbClr val="000000"/>
              </a:solidFill>
              <a:effectLst/>
              <a:uLnTx/>
              <a:uFillTx/>
              <a:latin typeface="Arial"/>
              <a:sym typeface="Nunito"/>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lang="en-GB" dirty="0">
                <a:solidFill>
                  <a:srgbClr val="000000"/>
                </a:solidFill>
                <a:latin typeface="Arial"/>
              </a:rPr>
              <a:t>If your child has any concerns, encourage them to talk to a trusted adult (for example, yourself, their teacher).</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lang="en-GB" dirty="0">
              <a:solidFill>
                <a:srgbClr val="000000"/>
              </a:solidFill>
              <a:latin typeface="Arial"/>
            </a:endParaRPr>
          </a:p>
          <a:p>
            <a:pPr lvl="0" defTabSz="914400">
              <a:lnSpc>
                <a:spcPct val="115000"/>
              </a:lnSpc>
              <a:buClr>
                <a:srgbClr val="595959"/>
              </a:buClr>
              <a:defRPr/>
            </a:pPr>
            <a:r>
              <a:rPr kumimoji="0" lang="en-US" sz="1600" b="0" i="0" u="none" strike="noStrike" kern="0" cap="none" spc="0" normalizeH="0" baseline="0" noProof="0" dirty="0">
                <a:ln>
                  <a:noFill/>
                </a:ln>
                <a:solidFill>
                  <a:srgbClr val="000000"/>
                </a:solidFill>
                <a:effectLst/>
                <a:uLnTx/>
                <a:uFillTx/>
                <a:latin typeface="Arial"/>
                <a:sym typeface="Nunito"/>
              </a:rPr>
              <a:t>If you’re looking to support your child further with maths at home, there are lots of good websites with free </a:t>
            </a:r>
            <a:r>
              <a:rPr kumimoji="0" lang="en-US" sz="1600" b="0" i="0" u="none" strike="noStrike" kern="0" cap="none" spc="0" normalizeH="0" baseline="0" noProof="0" dirty="0" smtClean="0">
                <a:ln>
                  <a:noFill/>
                </a:ln>
                <a:solidFill>
                  <a:srgbClr val="000000"/>
                </a:solidFill>
                <a:effectLst/>
                <a:uLnTx/>
                <a:uFillTx/>
                <a:latin typeface="Arial"/>
                <a:sym typeface="Nunito"/>
              </a:rPr>
              <a:t>resources</a:t>
            </a:r>
            <a:r>
              <a:rPr lang="en-US" kern="0" dirty="0">
                <a:solidFill>
                  <a:srgbClr val="000000"/>
                </a:solidFill>
                <a:latin typeface="Arial"/>
              </a:rPr>
              <a:t> </a:t>
            </a:r>
            <a:r>
              <a:rPr lang="en-US" kern="0" dirty="0" smtClean="0">
                <a:solidFill>
                  <a:srgbClr val="000000"/>
                </a:solidFill>
                <a:latin typeface="Arial"/>
              </a:rPr>
              <a:t>e.g. </a:t>
            </a:r>
          </a:p>
          <a:p>
            <a:pPr lvl="0" defTabSz="914400">
              <a:lnSpc>
                <a:spcPct val="115000"/>
              </a:lnSpc>
              <a:buClr>
                <a:srgbClr val="595959"/>
              </a:buClr>
              <a:defRPr/>
            </a:pPr>
            <a:r>
              <a:rPr lang="en-GB" dirty="0" smtClean="0">
                <a:hlinkClick r:id="rId3"/>
              </a:rPr>
              <a:t>MTC </a:t>
            </a:r>
            <a:r>
              <a:rPr lang="en-GB" dirty="0">
                <a:hlinkClick r:id="rId3"/>
              </a:rPr>
              <a:t>Test </a:t>
            </a:r>
            <a:r>
              <a:rPr lang="en-GB" dirty="0" smtClean="0">
                <a:hlinkClick r:id="rId3"/>
              </a:rPr>
              <a:t>– </a:t>
            </a:r>
            <a:r>
              <a:rPr lang="en-GB" dirty="0" err="1" smtClean="0">
                <a:hlinkClick r:id="rId3"/>
              </a:rPr>
              <a:t>URBrainy</a:t>
            </a:r>
            <a:r>
              <a:rPr lang="en-GB" dirty="0"/>
              <a:t>   </a:t>
            </a:r>
            <a:endParaRPr lang="en-GB" dirty="0" smtClean="0"/>
          </a:p>
          <a:p>
            <a:pPr lvl="0" defTabSz="914400">
              <a:lnSpc>
                <a:spcPct val="115000"/>
              </a:lnSpc>
              <a:buClr>
                <a:srgbClr val="595959"/>
              </a:buClr>
              <a:defRPr/>
            </a:pPr>
            <a:r>
              <a:rPr lang="en-GB" dirty="0" smtClean="0">
                <a:hlinkClick r:id="rId4"/>
              </a:rPr>
              <a:t>https</a:t>
            </a:r>
            <a:r>
              <a:rPr lang="en-GB" dirty="0">
                <a:hlinkClick r:id="rId4"/>
              </a:rPr>
              <a:t>://</a:t>
            </a:r>
            <a:r>
              <a:rPr lang="en-GB" dirty="0" smtClean="0">
                <a:hlinkClick r:id="rId4"/>
              </a:rPr>
              <a:t>mathsframe.co.uk/en/resources/resource/477/Multiplication-Tables-Check</a:t>
            </a:r>
            <a:endParaRPr lang="en-GB" dirty="0" smtClean="0"/>
          </a:p>
          <a:p>
            <a:pPr lvl="0" defTabSz="914400">
              <a:lnSpc>
                <a:spcPct val="115000"/>
              </a:lnSpc>
              <a:buClr>
                <a:srgbClr val="595959"/>
              </a:buClr>
              <a:defRPr/>
            </a:pPr>
            <a:endParaRPr lang="en-GB" dirty="0"/>
          </a:p>
          <a:p>
            <a:pPr lvl="0" defTabSz="914400">
              <a:lnSpc>
                <a:spcPct val="115000"/>
              </a:lnSpc>
              <a:buClr>
                <a:srgbClr val="595959"/>
              </a:buClr>
              <a:defRPr/>
            </a:pPr>
            <a:r>
              <a:rPr lang="en-GB" dirty="0" smtClean="0"/>
              <a:t>Children can also continue to use Times Table </a:t>
            </a:r>
            <a:r>
              <a:rPr lang="en-GB" dirty="0" err="1" smtClean="0"/>
              <a:t>Rockstars</a:t>
            </a:r>
            <a:r>
              <a:rPr lang="en-GB" dirty="0" smtClean="0"/>
              <a:t> to help with this. </a:t>
            </a:r>
          </a:p>
          <a:p>
            <a:pPr lvl="0" defTabSz="914400">
              <a:lnSpc>
                <a:spcPct val="115000"/>
              </a:lnSpc>
              <a:buClr>
                <a:srgbClr val="595959"/>
              </a:buClr>
              <a:defRPr/>
            </a:pPr>
            <a:endParaRPr kumimoji="0" lang="en-US" sz="1600" b="0" i="0" u="none" strike="noStrike" kern="0" cap="none" spc="0" normalizeH="0" baseline="0" noProof="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The MTC determines if Year 4 children can </a:t>
            </a:r>
            <a:r>
              <a:rPr lang="en-GB" dirty="0">
                <a:solidFill>
                  <a:srgbClr val="283593"/>
                </a:solidFill>
              </a:rPr>
              <a:t>fluently</a:t>
            </a:r>
            <a:r>
              <a:rPr lang="en-GB" dirty="0"/>
              <a:t> recall their multiplication tables.</a:t>
            </a:r>
          </a:p>
          <a:p>
            <a:endParaRPr lang="en-GB" dirty="0"/>
          </a:p>
          <a:p>
            <a:r>
              <a:rPr lang="en-GB" dirty="0">
                <a:solidFill>
                  <a:srgbClr val="000000"/>
                </a:solidFill>
              </a:rPr>
              <a:t>They are deigned to help schools identify which children require more support to learn their times tables. </a:t>
            </a:r>
          </a:p>
          <a:p>
            <a:endParaRPr lang="en-GB" dirty="0">
              <a:solidFill>
                <a:srgbClr val="000000"/>
              </a:solidFill>
            </a:endParaRPr>
          </a:p>
          <a:p>
            <a:r>
              <a:rPr lang="en-GB" dirty="0">
                <a:solidFill>
                  <a:srgbClr val="000000"/>
                </a:solidFill>
              </a:rPr>
              <a:t>There is no ‘pass’ rate or threshold which means that, unlike the Phonics Screening Check, children will not be expected to re-sit the check. </a:t>
            </a:r>
          </a:p>
          <a:p>
            <a:endParaRPr lang="en-GB" dirty="0">
              <a:solidFill>
                <a:srgbClr val="000000"/>
              </a:solidFill>
            </a:endParaRPr>
          </a:p>
          <a:p>
            <a:r>
              <a:rPr lang="en-GB" dirty="0">
                <a:solidFill>
                  <a:srgbClr val="000000"/>
                </a:solidFill>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p:txBody>
          <a:bodyPr/>
          <a:lstStyle/>
          <a:p>
            <a:r>
              <a:rPr lang="en-GB" dirty="0"/>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p:txBody>
          <a:bodyPr/>
          <a:lstStyle/>
          <a:p>
            <a:r>
              <a:rPr lang="en-GB" dirty="0"/>
              <a:t>There will be a </a:t>
            </a:r>
            <a:r>
              <a:rPr lang="en-GB" dirty="0">
                <a:solidFill>
                  <a:srgbClr val="283593"/>
                </a:solidFill>
              </a:rPr>
              <a:t>3 week window </a:t>
            </a:r>
            <a:r>
              <a:rPr lang="en-GB" dirty="0"/>
              <a:t>from </a:t>
            </a:r>
            <a:r>
              <a:rPr lang="en-GB" dirty="0">
                <a:solidFill>
                  <a:srgbClr val="283593"/>
                </a:solidFill>
              </a:rPr>
              <a:t>Monday </a:t>
            </a:r>
            <a:r>
              <a:rPr lang="en-GB" smtClean="0">
                <a:solidFill>
                  <a:srgbClr val="283593"/>
                </a:solidFill>
              </a:rPr>
              <a:t>5</a:t>
            </a:r>
            <a:r>
              <a:rPr lang="en-GB" baseline="30000" smtClean="0">
                <a:solidFill>
                  <a:srgbClr val="283593"/>
                </a:solidFill>
              </a:rPr>
              <a:t>th</a:t>
            </a:r>
            <a:r>
              <a:rPr lang="en-GB" smtClean="0">
                <a:solidFill>
                  <a:srgbClr val="283593"/>
                </a:solidFill>
              </a:rPr>
              <a:t> June </a:t>
            </a:r>
            <a:r>
              <a:rPr lang="en-GB" smtClean="0"/>
              <a:t>for </a:t>
            </a:r>
            <a:r>
              <a:rPr lang="en-GB" dirty="0"/>
              <a:t>schools to administer the check. </a:t>
            </a:r>
          </a:p>
          <a:p>
            <a:endParaRPr lang="en-GB" dirty="0"/>
          </a:p>
          <a:p>
            <a:r>
              <a:rPr lang="en-GB" dirty="0"/>
              <a:t>There is </a:t>
            </a:r>
            <a:r>
              <a:rPr lang="en-GB" dirty="0">
                <a:solidFill>
                  <a:srgbClr val="283593"/>
                </a:solidFill>
              </a:rPr>
              <a:t>no set day </a:t>
            </a:r>
            <a:r>
              <a:rPr lang="en-GB" dirty="0"/>
              <a:t>to administer the check and children are not expected to take the check at the same time. </a:t>
            </a:r>
          </a:p>
          <a:p>
            <a:endParaRPr lang="en-GB" dirty="0"/>
          </a:p>
          <a:p>
            <a:r>
              <a:rPr lang="en-GB" dirty="0"/>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dirty="0"/>
              <a:t>How the check is carried out</a:t>
            </a:r>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p:txBody>
          <a:bodyPr/>
          <a:lstStyle/>
          <a:p>
            <a:r>
              <a:rPr lang="en-GB" dirty="0"/>
              <a:t>The check will be </a:t>
            </a:r>
            <a:r>
              <a:rPr lang="en-GB" dirty="0">
                <a:solidFill>
                  <a:srgbClr val="283593"/>
                </a:solidFill>
              </a:rPr>
              <a:t>fully digital.</a:t>
            </a:r>
          </a:p>
          <a:p>
            <a:endParaRPr lang="en-GB" dirty="0"/>
          </a:p>
          <a:p>
            <a:r>
              <a:rPr lang="en-GB" dirty="0"/>
              <a:t>Answers will be entered using a keyboard, by pressing digits using a mouse or using an on-screen number pad.</a:t>
            </a:r>
          </a:p>
          <a:p>
            <a:endParaRPr lang="en-GB" dirty="0"/>
          </a:p>
          <a:p>
            <a:r>
              <a:rPr lang="en-GB" dirty="0"/>
              <a:t>Usually, the check will take less than </a:t>
            </a:r>
            <a:r>
              <a:rPr lang="en-GB" dirty="0">
                <a:solidFill>
                  <a:srgbClr val="283593"/>
                </a:solidFill>
              </a:rPr>
              <a:t>5 minutes </a:t>
            </a:r>
            <a:r>
              <a:rPr lang="en-GB" dirty="0"/>
              <a:t>for each child. </a:t>
            </a:r>
          </a:p>
          <a:p>
            <a:endParaRPr lang="en-GB" dirty="0"/>
          </a:p>
          <a:p>
            <a:r>
              <a:rPr lang="en-GB" dirty="0"/>
              <a:t>The children will have </a:t>
            </a:r>
            <a:r>
              <a:rPr lang="en-GB" dirty="0">
                <a:solidFill>
                  <a:srgbClr val="283593"/>
                </a:solidFill>
              </a:rPr>
              <a:t>6 seconds </a:t>
            </a:r>
            <a:r>
              <a:rPr lang="en-GB" dirty="0"/>
              <a:t>from the time the question appears to input their answer. </a:t>
            </a:r>
          </a:p>
          <a:p>
            <a:endParaRPr lang="en-GB" dirty="0"/>
          </a:p>
          <a:p>
            <a:r>
              <a:rPr lang="en-GB" dirty="0"/>
              <a:t>There will be a total of </a:t>
            </a:r>
            <a:r>
              <a:rPr lang="en-GB" dirty="0">
                <a:solidFill>
                  <a:srgbClr val="283593"/>
                </a:solidFill>
              </a:rPr>
              <a:t>25 questions </a:t>
            </a:r>
            <a:r>
              <a:rPr lang="en-GB" dirty="0"/>
              <a:t>with a </a:t>
            </a:r>
            <a:r>
              <a:rPr lang="en-GB" dirty="0">
                <a:solidFill>
                  <a:srgbClr val="283593"/>
                </a:solidFill>
              </a:rPr>
              <a:t>3 second pause </a:t>
            </a:r>
            <a:r>
              <a:rPr lang="en-GB" dirty="0"/>
              <a:t>in-between questions. </a:t>
            </a:r>
          </a:p>
          <a:p>
            <a:endParaRPr lang="en-GB" dirty="0"/>
          </a:p>
          <a:p>
            <a:r>
              <a:rPr lang="en-GB" dirty="0"/>
              <a:t>There will be </a:t>
            </a:r>
            <a:r>
              <a:rPr lang="en-GB" dirty="0">
                <a:solidFill>
                  <a:srgbClr val="283593"/>
                </a:solidFill>
              </a:rPr>
              <a:t>3 practice questions</a:t>
            </a:r>
            <a:r>
              <a:rPr lang="en-GB" dirty="0"/>
              <a:t> before the check begins. </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p:txBody>
          <a:bodyPr/>
          <a:lstStyle/>
          <a:p>
            <a:r>
              <a:rPr lang="en-GB" dirty="0"/>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p:txBody>
          <a:bodyPr/>
          <a:lstStyle/>
          <a:p>
            <a:pPr marL="114300" indent="0">
              <a:buNone/>
            </a:pPr>
            <a:r>
              <a:rPr lang="en-GB" dirty="0"/>
              <a:t>Some children will be eligible for specific arrangements:</a:t>
            </a:r>
          </a:p>
          <a:p>
            <a:pPr marL="114300" indent="0">
              <a:buNone/>
            </a:pPr>
            <a:endParaRPr lang="en-GB" dirty="0"/>
          </a:p>
          <a:p>
            <a:r>
              <a:rPr lang="en-GB" dirty="0"/>
              <a:t>Colour contrast;</a:t>
            </a:r>
          </a:p>
          <a:p>
            <a:r>
              <a:rPr lang="en-GB" dirty="0"/>
              <a:t>Font size adjustment;</a:t>
            </a:r>
          </a:p>
          <a:p>
            <a:r>
              <a:rPr lang="en-GB" dirty="0"/>
              <a:t>‘Next’ button (alternative to 3-second pause);</a:t>
            </a:r>
          </a:p>
          <a:p>
            <a:r>
              <a:rPr lang="en-GB" dirty="0"/>
              <a:t>Removing on-screen number pad;</a:t>
            </a:r>
          </a:p>
          <a:p>
            <a:r>
              <a:rPr lang="en-GB" dirty="0"/>
              <a:t>An adult to input answers;</a:t>
            </a:r>
          </a:p>
          <a:p>
            <a:r>
              <a:rPr lang="en-GB" dirty="0"/>
              <a:t>Audio version;</a:t>
            </a:r>
          </a:p>
          <a:p>
            <a:r>
              <a:rPr lang="en-GB" dirty="0"/>
              <a:t>Audible time alert.</a:t>
            </a:r>
          </a:p>
          <a:p>
            <a:endParaRPr lang="en-GB" dirty="0"/>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3334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dirty="0"/>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p:txBody>
          <a:bodyPr/>
          <a:lstStyle/>
          <a:p>
            <a:r>
              <a:rPr lang="en-GB" dirty="0"/>
              <a:t>Each child will be </a:t>
            </a:r>
            <a:r>
              <a:rPr lang="en-GB" dirty="0">
                <a:solidFill>
                  <a:srgbClr val="283593"/>
                </a:solidFill>
              </a:rPr>
              <a:t>randomly assigned </a:t>
            </a:r>
            <a:r>
              <a:rPr lang="en-GB" dirty="0"/>
              <a:t>a set of questions</a:t>
            </a:r>
          </a:p>
          <a:p>
            <a:endParaRPr lang="en-GB" dirty="0"/>
          </a:p>
          <a:p>
            <a:r>
              <a:rPr lang="en-GB" dirty="0"/>
              <a:t>There will only be </a:t>
            </a:r>
            <a:r>
              <a:rPr lang="en-GB" dirty="0">
                <a:solidFill>
                  <a:srgbClr val="283593"/>
                </a:solidFill>
              </a:rPr>
              <a:t>multiplication</a:t>
            </a:r>
            <a:r>
              <a:rPr lang="en-GB" dirty="0"/>
              <a:t> questions in the check, not division facts. </a:t>
            </a:r>
          </a:p>
          <a:p>
            <a:endParaRPr lang="en-GB" dirty="0"/>
          </a:p>
          <a:p>
            <a:r>
              <a:rPr lang="en-GB" dirty="0"/>
              <a:t>The 6, 7, 8, 9 and 12 times tables are </a:t>
            </a:r>
            <a:r>
              <a:rPr lang="en-GB" dirty="0">
                <a:solidFill>
                  <a:srgbClr val="283593"/>
                </a:solidFill>
              </a:rPr>
              <a:t>more likely </a:t>
            </a:r>
            <a:r>
              <a:rPr lang="en-GB" dirty="0"/>
              <a:t>to be asked. </a:t>
            </a:r>
          </a:p>
          <a:p>
            <a:endParaRPr lang="en-GB" dirty="0"/>
          </a:p>
          <a:p>
            <a:r>
              <a:rPr lang="en-GB" dirty="0"/>
              <a:t>Reversal of questions (e.g. 8 x 6 and 6 x 8) will not be asked in the same check. </a:t>
            </a:r>
          </a:p>
          <a:p>
            <a:endParaRPr lang="en-GB" dirty="0"/>
          </a:p>
          <a:p>
            <a:r>
              <a:rPr lang="en-GB" dirty="0"/>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p:txBody>
          <a:bodyPr/>
          <a:lstStyle/>
          <a:p>
            <a:r>
              <a:rPr lang="en-GB" dirty="0"/>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311700" y="739303"/>
            <a:ext cx="8520600" cy="915326"/>
          </a:xfrm>
        </p:spPr>
        <p:txBody>
          <a:bodyPr/>
          <a:lstStyle/>
          <a:p>
            <a:pPr marL="114300" indent="0">
              <a:buNone/>
            </a:pPr>
            <a:r>
              <a:rPr lang="en-US" dirty="0"/>
              <a:t>The Standards and Testing Agency (STA) state that they are classifying the multiplication tables by the first number in the question. For example, 8 x 3 would fall within the 8 times table.</a:t>
            </a:r>
          </a:p>
        </p:txBody>
      </p:sp>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2786972" y="1713178"/>
            <a:ext cx="3570055" cy="32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28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times tables so important?</a:t>
            </a:r>
            <a:endParaRPr lang="en-GB" dirty="0"/>
          </a:p>
        </p:txBody>
      </p:sp>
      <p:sp>
        <p:nvSpPr>
          <p:cNvPr id="3" name="Content Placeholder 2"/>
          <p:cNvSpPr>
            <a:spLocks noGrp="1"/>
          </p:cNvSpPr>
          <p:nvPr>
            <p:ph idx="1"/>
          </p:nvPr>
        </p:nvSpPr>
        <p:spPr/>
        <p:txBody>
          <a:bodyPr>
            <a:normAutofit fontScale="92500"/>
          </a:bodyPr>
          <a:lstStyle/>
          <a:p>
            <a:r>
              <a:rPr lang="en-GB" dirty="0" smtClean="0"/>
              <a:t>Supports mathematical learning, particularly aspects of number (long multiplication, short division)</a:t>
            </a:r>
          </a:p>
          <a:p>
            <a:r>
              <a:rPr lang="en-GB" dirty="0" smtClean="0"/>
              <a:t>Supports other mathematical learning </a:t>
            </a:r>
            <a:r>
              <a:rPr lang="en-GB" dirty="0" err="1" smtClean="0"/>
              <a:t>eg</a:t>
            </a:r>
            <a:r>
              <a:rPr lang="en-GB" dirty="0" smtClean="0"/>
              <a:t>. calculating equivalent fractions, finding the area of a square/rectangle, finding fractions of amounts</a:t>
            </a:r>
          </a:p>
          <a:p>
            <a:r>
              <a:rPr lang="en-GB" dirty="0" smtClean="0"/>
              <a:t>It will help children to calculate more fluently. (Children can then focus on the method needed to complete a reasoning problem rather than being distracted with struggling to work out the times table)</a:t>
            </a:r>
          </a:p>
          <a:p>
            <a:r>
              <a:rPr lang="en-GB" dirty="0" smtClean="0"/>
              <a:t>Consequently, children will feel more positive/ confident within maths. </a:t>
            </a:r>
          </a:p>
          <a:p>
            <a:r>
              <a:rPr lang="en-GB" dirty="0" smtClean="0"/>
              <a:t>Children are expected to know their times tables by the end of Year 4 so that they can work confidently in Years 5/6 and beyond into secondary school.</a:t>
            </a:r>
          </a:p>
        </p:txBody>
      </p:sp>
      <p:sp>
        <p:nvSpPr>
          <p:cNvPr id="4" name="Slide Number Placeholder 3"/>
          <p:cNvSpPr>
            <a:spLocks noGrp="1"/>
          </p:cNvSpPr>
          <p:nvPr>
            <p:ph type="sldNum" sz="quarter"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207700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p:txBody>
          <a:bodyPr/>
          <a:lstStyle/>
          <a:p>
            <a:r>
              <a:rPr lang="en-GB" dirty="0"/>
              <a:t>Ways to support times table knowledge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p:txBody>
          <a:bodyPr/>
          <a:lstStyle/>
          <a:p>
            <a:r>
              <a:rPr lang="en-GB" dirty="0"/>
              <a:t>Count and look for patterns.</a:t>
            </a:r>
          </a:p>
          <a:p>
            <a:r>
              <a:rPr lang="en-GB" dirty="0"/>
              <a:t>Understand that multiplication is repeated addition.</a:t>
            </a:r>
          </a:p>
          <a:p>
            <a:r>
              <a:rPr lang="en-GB" dirty="0"/>
              <a:t>Remember that multiplication is commutative. </a:t>
            </a:r>
            <a:r>
              <a:rPr lang="en-GB" dirty="0" smtClean="0"/>
              <a:t>(4 x 8  =   8 x 4 )</a:t>
            </a:r>
            <a:endParaRPr lang="en-GB" dirty="0"/>
          </a:p>
          <a:p>
            <a:r>
              <a:rPr lang="en-GB" dirty="0"/>
              <a:t>Remember that multiplication is the inverse of division. </a:t>
            </a:r>
          </a:p>
          <a:p>
            <a:r>
              <a:rPr lang="en-GB" dirty="0"/>
              <a:t>Recall and utilise number families. </a:t>
            </a:r>
            <a:r>
              <a:rPr lang="en-GB" dirty="0" smtClean="0"/>
              <a:t>(6, 7, 42   </a:t>
            </a:r>
            <a:r>
              <a:rPr lang="en-GB" dirty="0"/>
              <a:t>6</a:t>
            </a:r>
            <a:r>
              <a:rPr lang="en-GB" dirty="0" smtClean="0"/>
              <a:t> x 7 = 42    7 x </a:t>
            </a:r>
            <a:r>
              <a:rPr lang="en-GB" dirty="0"/>
              <a:t>6</a:t>
            </a:r>
            <a:r>
              <a:rPr lang="en-GB" dirty="0" smtClean="0"/>
              <a:t> = 42     42 / 7 = 6     42 / 6 = 7)</a:t>
            </a:r>
          </a:p>
          <a:p>
            <a:r>
              <a:rPr lang="en-GB" dirty="0" smtClean="0"/>
              <a:t>Learn tricks such as 5,6,7,8 for remembering 7 x 8  and 8 x 7    = 56</a:t>
            </a:r>
          </a:p>
          <a:p>
            <a:endParaRPr lang="en-GB" dirty="0"/>
          </a:p>
          <a:p>
            <a:endParaRPr lang="en-GB" dirty="0"/>
          </a:p>
          <a:p>
            <a:pPr marL="114300" indent="0">
              <a:buNone/>
            </a:pPr>
            <a:r>
              <a:rPr lang="en-GB" dirty="0"/>
              <a:t>Use different representations to represent multiplication, such as:</a:t>
            </a:r>
          </a:p>
          <a:p>
            <a:r>
              <a:rPr lang="en-GB" dirty="0"/>
              <a:t>Concrete manipulatives suck as multilink cubes or counters.</a:t>
            </a:r>
          </a:p>
          <a:p>
            <a:r>
              <a:rPr lang="en-GB" dirty="0"/>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1942</Words>
  <Application>Microsoft Office PowerPoint</Application>
  <PresentationFormat>On-screen Show (16:9)</PresentationFormat>
  <Paragraphs>165</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Arial</vt:lpstr>
      <vt:lpstr>Calibri</vt:lpstr>
      <vt:lpstr>Nunito Sans Light</vt:lpstr>
      <vt:lpstr>Nunito</vt:lpstr>
      <vt:lpstr>Office Theme</vt:lpstr>
      <vt:lpstr>Year 4 Multiplication Tables Check 2023 Presentation for Parents &amp; Carers </vt:lpstr>
      <vt:lpstr>Important information about multiplication tables check (MTC)</vt:lpstr>
      <vt:lpstr>When the check will take place</vt:lpstr>
      <vt:lpstr>How the check is carried out</vt:lpstr>
      <vt:lpstr>Specific arrangements for the check </vt:lpstr>
      <vt:lpstr>The check questions</vt:lpstr>
      <vt:lpstr>More information about the questions</vt:lpstr>
      <vt:lpstr>Why are times tables so important?</vt:lpstr>
      <vt:lpstr>Ways to support times table knowledge </vt:lpstr>
      <vt:lpstr>Counting and looking for patterns.</vt:lpstr>
      <vt:lpstr>Repeated addition</vt:lpstr>
      <vt:lpstr>Multiplication is commutative</vt:lpstr>
      <vt:lpstr>Multiplication is the inverse of division</vt:lpstr>
      <vt:lpstr>Number families</vt:lpstr>
      <vt:lpstr>Using known facts</vt:lpstr>
      <vt:lpstr>How best to prepare your child for the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Windows User</cp:lastModifiedBy>
  <cp:revision>31</cp:revision>
  <dcterms:modified xsi:type="dcterms:W3CDTF">2023-05-19T06:59:49Z</dcterms:modified>
</cp:coreProperties>
</file>