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FFBD968-4E5C-4713-B90F-0BE03ECC47AE}" type="datetimeFigureOut">
              <a:rPr lang="en-GB" smtClean="0"/>
              <a:t>14/08/2020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1331857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FBD968-4E5C-4713-B90F-0BE03ECC47AE}" type="datetimeFigureOut">
              <a:rPr lang="en-GB" smtClean="0"/>
              <a:t>14/08/2020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378610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FBD968-4E5C-4713-B90F-0BE03ECC47AE}" type="datetimeFigureOut">
              <a:rPr lang="en-GB" smtClean="0"/>
              <a:t>14/08/2020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2659009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FBD968-4E5C-4713-B90F-0BE03ECC47AE}" type="datetimeFigureOut">
              <a:rPr lang="en-GB" smtClean="0"/>
              <a:t>14/08/2020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2372032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FBD968-4E5C-4713-B90F-0BE03ECC47AE}" type="datetimeFigureOut">
              <a:rPr lang="en-GB" smtClean="0"/>
              <a:t>14/08/2020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2905627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FFBD968-4E5C-4713-B90F-0BE03ECC47AE}" type="datetimeFigureOut">
              <a:rPr lang="en-GB" smtClean="0"/>
              <a:t>14/08/2020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2247876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FFBD968-4E5C-4713-B90F-0BE03ECC47AE}" type="datetimeFigureOut">
              <a:rPr lang="en-GB" smtClean="0"/>
              <a:t>14/08/2020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1493915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FFBD968-4E5C-4713-B90F-0BE03ECC47AE}" type="datetimeFigureOut">
              <a:rPr lang="en-GB" smtClean="0"/>
              <a:t>14/08/2020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1013153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BD968-4E5C-4713-B90F-0BE03ECC47AE}" type="datetimeFigureOut">
              <a:rPr lang="en-GB" smtClean="0"/>
              <a:t>14/08/2020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885803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FBD968-4E5C-4713-B90F-0BE03ECC47AE}" type="datetimeFigureOut">
              <a:rPr lang="en-GB" smtClean="0"/>
              <a:t>14/08/2020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1799510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FBD968-4E5C-4713-B90F-0BE03ECC47AE}" type="datetimeFigureOut">
              <a:rPr lang="en-GB" smtClean="0"/>
              <a:t>14/08/2020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641792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BD968-4E5C-4713-B90F-0BE03ECC47AE}" type="datetimeFigureOut">
              <a:rPr lang="en-GB" smtClean="0"/>
              <a:t>14/08/2020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800A79-7D78-4D08-A127-4E8BEDCF8747}" type="slidenum">
              <a:rPr lang="en-GB" smtClean="0"/>
              <a:t>‹#›</a:t>
            </a:fld>
            <a:endParaRPr lang="en-GB"/>
          </a:p>
        </p:txBody>
      </p:sp>
    </p:spTree>
    <p:extLst>
      <p:ext uri="{BB962C8B-B14F-4D97-AF65-F5344CB8AC3E}">
        <p14:creationId xmlns:p14="http://schemas.microsoft.com/office/powerpoint/2010/main" val="2646488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head@elvingtonprimary.org.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7952" r="5748"/>
          <a:stretch/>
        </p:blipFill>
        <p:spPr>
          <a:xfrm>
            <a:off x="5542" y="4891827"/>
            <a:ext cx="1704417" cy="1966173"/>
          </a:xfrm>
          <a:prstGeom prst="rect">
            <a:avLst/>
          </a:prstGeom>
        </p:spPr>
      </p:pic>
      <p:sp>
        <p:nvSpPr>
          <p:cNvPr id="5" name="Rectangle 4"/>
          <p:cNvSpPr/>
          <p:nvPr/>
        </p:nvSpPr>
        <p:spPr>
          <a:xfrm>
            <a:off x="5542" y="0"/>
            <a:ext cx="12192000" cy="4832092"/>
          </a:xfrm>
          <a:prstGeom prst="rect">
            <a:avLst/>
          </a:prstGeom>
          <a:noFill/>
        </p:spPr>
        <p:txBody>
          <a:bodyPr wrap="square" lIns="91440" tIns="45720" rIns="91440" bIns="45720">
            <a:spAutoFit/>
          </a:bodyPr>
          <a:lstStyle/>
          <a:p>
            <a:pPr algn="ctr"/>
            <a:r>
              <a:rPr lang="en-US" sz="5400" b="1" dirty="0" smtClean="0">
                <a:ln w="0"/>
                <a:solidFill>
                  <a:schemeClr val="accent1"/>
                </a:solidFill>
                <a:effectLst>
                  <a:outerShdw blurRad="38100" dist="25400" dir="5400000" algn="ctr" rotWithShape="0">
                    <a:srgbClr val="6E747A">
                      <a:alpha val="43000"/>
                    </a:srgbClr>
                  </a:outerShdw>
                </a:effectLst>
              </a:rPr>
              <a:t>Please help us to keep the school site as safe as possible, by following these rules:</a:t>
            </a:r>
          </a:p>
          <a:p>
            <a:pPr marL="685800" indent="-685800" algn="just">
              <a:buClr>
                <a:srgbClr val="7030A0"/>
              </a:buClr>
              <a:buFont typeface="Arial" panose="020B0604020202020204" pitchFamily="34" charset="0"/>
              <a:buChar char="•"/>
            </a:pPr>
            <a:r>
              <a:rPr lang="en-US" sz="2000" dirty="0" smtClean="0">
                <a:ln w="0"/>
                <a:solidFill>
                  <a:srgbClr val="7030A0"/>
                </a:solidFill>
              </a:rPr>
              <a:t>Line up using the marking tape dividers, on the pavement, of our Elvington Lane entrance (within the allotted time slot for your child’s year group drop-off).</a:t>
            </a:r>
          </a:p>
          <a:p>
            <a:pPr marL="685800" indent="-685800" algn="just">
              <a:buClr>
                <a:srgbClr val="7030A0"/>
              </a:buClr>
              <a:buFont typeface="Arial" panose="020B0604020202020204" pitchFamily="34" charset="0"/>
              <a:buChar char="•"/>
            </a:pPr>
            <a:r>
              <a:rPr lang="en-GB" sz="2000" dirty="0" smtClean="0">
                <a:ln w="0"/>
                <a:solidFill>
                  <a:srgbClr val="7030A0"/>
                </a:solidFill>
              </a:rPr>
              <a:t>P</a:t>
            </a:r>
            <a:r>
              <a:rPr lang="en-GB" sz="2000" cap="none" spc="0" dirty="0" smtClean="0">
                <a:ln w="0"/>
                <a:solidFill>
                  <a:srgbClr val="7030A0"/>
                </a:solidFill>
              </a:rPr>
              <a:t>arents/carers will drop off their child/ren at the school gate (a member of staff will greet them).</a:t>
            </a:r>
          </a:p>
          <a:p>
            <a:pPr marL="685800" indent="-685800" algn="just">
              <a:buClr>
                <a:srgbClr val="7030A0"/>
              </a:buClr>
              <a:buFont typeface="Arial" panose="020B0604020202020204" pitchFamily="34" charset="0"/>
              <a:buChar char="•"/>
            </a:pPr>
            <a:r>
              <a:rPr lang="en-US" sz="2000" cap="none" spc="0" dirty="0" smtClean="0">
                <a:ln w="0"/>
                <a:solidFill>
                  <a:srgbClr val="7030A0"/>
                </a:solidFill>
              </a:rPr>
              <a:t>Parents/carers will not be permitted on the </a:t>
            </a:r>
            <a:r>
              <a:rPr lang="en-GB" sz="2000" cap="none" spc="0" dirty="0" smtClean="0">
                <a:ln w="0"/>
                <a:solidFill>
                  <a:srgbClr val="7030A0"/>
                </a:solidFill>
              </a:rPr>
              <a:t>school site (this is in the interest of infection control). Parents/carers should come into school building only when strictly necessary, by appointment.</a:t>
            </a:r>
          </a:p>
          <a:p>
            <a:pPr marL="685800" indent="-685800" algn="just">
              <a:buClr>
                <a:srgbClr val="7030A0"/>
              </a:buClr>
              <a:buFont typeface="Arial" panose="020B0604020202020204" pitchFamily="34" charset="0"/>
              <a:buChar char="•"/>
            </a:pPr>
            <a:r>
              <a:rPr lang="en-GB" sz="2000" dirty="0" smtClean="0">
                <a:ln w="0"/>
                <a:solidFill>
                  <a:srgbClr val="7030A0"/>
                </a:solidFill>
              </a:rPr>
              <a:t>At the end of the school day, please arrive at the earliest possible listed time for your child’s year group.  Once again, line up on the pavement outside of school, respecting social distancing measures.  Your child will then be returned to you when you reach the front of the parent/carer line.  </a:t>
            </a:r>
          </a:p>
          <a:p>
            <a:pPr marL="685800" indent="-685800" algn="just">
              <a:buClr>
                <a:srgbClr val="7030A0"/>
              </a:buClr>
              <a:buFont typeface="Arial" panose="020B0604020202020204" pitchFamily="34" charset="0"/>
              <a:buChar char="•"/>
            </a:pPr>
            <a:r>
              <a:rPr lang="en-GB" sz="2000" dirty="0">
                <a:ln w="0"/>
                <a:solidFill>
                  <a:srgbClr val="7030A0"/>
                </a:solidFill>
              </a:rPr>
              <a:t>T</a:t>
            </a:r>
            <a:r>
              <a:rPr lang="en-GB" sz="2000" dirty="0" smtClean="0">
                <a:ln w="0"/>
                <a:solidFill>
                  <a:srgbClr val="7030A0"/>
                </a:solidFill>
              </a:rPr>
              <a:t>o reduce possible contact between different groups of children, and between adults, this will be a one way system. </a:t>
            </a:r>
            <a:endParaRPr lang="en-US" sz="2000" cap="none" spc="0" dirty="0">
              <a:ln w="0"/>
              <a:solidFill>
                <a:srgbClr val="7030A0"/>
              </a:solidFill>
            </a:endParaRPr>
          </a:p>
        </p:txBody>
      </p:sp>
      <p:pic>
        <p:nvPicPr>
          <p:cNvPr id="6" name="Picture 5"/>
          <p:cNvPicPr>
            <a:picLocks noChangeAspect="1"/>
          </p:cNvPicPr>
          <p:nvPr/>
        </p:nvPicPr>
        <p:blipFill>
          <a:blip r:embed="rId3"/>
          <a:stretch>
            <a:fillRect/>
          </a:stretch>
        </p:blipFill>
        <p:spPr>
          <a:xfrm>
            <a:off x="10484972" y="4891827"/>
            <a:ext cx="1707028" cy="1969179"/>
          </a:xfrm>
          <a:prstGeom prst="rect">
            <a:avLst/>
          </a:prstGeom>
        </p:spPr>
      </p:pic>
      <p:sp>
        <p:nvSpPr>
          <p:cNvPr id="7" name="TextBox 6"/>
          <p:cNvSpPr txBox="1"/>
          <p:nvPr/>
        </p:nvSpPr>
        <p:spPr>
          <a:xfrm>
            <a:off x="2177242" y="4891827"/>
            <a:ext cx="7848600" cy="1323439"/>
          </a:xfrm>
          <a:prstGeom prst="rect">
            <a:avLst/>
          </a:prstGeom>
          <a:noFill/>
        </p:spPr>
        <p:txBody>
          <a:bodyPr wrap="square" rtlCol="0">
            <a:spAutoFit/>
          </a:bodyPr>
          <a:lstStyle/>
          <a:p>
            <a:pPr algn="ctr"/>
            <a:r>
              <a:rPr lang="en-GB" sz="2000" b="1" dirty="0" smtClean="0"/>
              <a:t>This guidance adheres to the measures stipulated by the Department for Education’s document </a:t>
            </a:r>
            <a:r>
              <a:rPr lang="en-GB" sz="2000" b="1" dirty="0"/>
              <a:t>- Guidance for full opening: schools.</a:t>
            </a:r>
            <a:endParaRPr lang="en-GB" sz="2000" b="1" dirty="0" smtClean="0"/>
          </a:p>
          <a:p>
            <a:pPr algn="ctr"/>
            <a:r>
              <a:rPr lang="en-GB" sz="2000" b="1" dirty="0" smtClean="0"/>
              <a:t>If you have any questions, I can be contacted via email: </a:t>
            </a:r>
            <a:r>
              <a:rPr lang="en-GB" sz="2000" b="1" dirty="0" smtClean="0">
                <a:hlinkClick r:id="rId4"/>
              </a:rPr>
              <a:t>head@elvingtonprimary.org.uk</a:t>
            </a:r>
            <a:r>
              <a:rPr lang="en-GB" sz="2000" b="1" dirty="0" smtClean="0"/>
              <a:t>  </a:t>
            </a:r>
          </a:p>
        </p:txBody>
      </p:sp>
    </p:spTree>
    <p:extLst>
      <p:ext uri="{BB962C8B-B14F-4D97-AF65-F5344CB8AC3E}">
        <p14:creationId xmlns:p14="http://schemas.microsoft.com/office/powerpoint/2010/main" val="634735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63417"/>
          </a:xfrm>
          <a:prstGeom prst="rect">
            <a:avLst/>
          </a:prstGeom>
        </p:spPr>
        <p:txBody>
          <a:bodyPr wrap="square">
            <a:spAutoFit/>
          </a:bodyPr>
          <a:lstStyle/>
          <a:p>
            <a:pPr algn="ctr">
              <a:spcAft>
                <a:spcPts val="0"/>
              </a:spcAft>
            </a:pPr>
            <a:r>
              <a:rPr lang="en-GB" sz="4000" b="1" dirty="0">
                <a:solidFill>
                  <a:srgbClr val="00B0F0"/>
                </a:solidFill>
                <a:ea typeface="Times New Roman" panose="02020603050405020304" pitchFamily="18" charset="0"/>
              </a:rPr>
              <a:t>Staggered drop off and collection times:</a:t>
            </a:r>
          </a:p>
          <a:p>
            <a:pPr marL="342900" lvl="0" indent="-342900" algn="just">
              <a:spcAft>
                <a:spcPts val="0"/>
              </a:spcAft>
              <a:buFont typeface="Calibri" panose="020F0502020204030204" pitchFamily="34" charset="0"/>
              <a:buChar char="-"/>
            </a:pPr>
            <a:r>
              <a:rPr lang="en-GB" sz="4000" dirty="0">
                <a:solidFill>
                  <a:srgbClr val="000000"/>
                </a:solidFill>
                <a:ea typeface="Calibri" panose="020F0502020204030204" pitchFamily="34" charset="0"/>
              </a:rPr>
              <a:t>Class 1 pupils to arrive between 8.10am and 8.20am.  To be collected between 2.30pm and 2.40pm.</a:t>
            </a:r>
          </a:p>
          <a:p>
            <a:pPr marL="342900" lvl="0" indent="-342900" algn="just">
              <a:spcAft>
                <a:spcPts val="0"/>
              </a:spcAft>
              <a:buFont typeface="Calibri" panose="020F0502020204030204" pitchFamily="34" charset="0"/>
              <a:buChar char="-"/>
            </a:pPr>
            <a:r>
              <a:rPr lang="en-GB" sz="4000" dirty="0">
                <a:solidFill>
                  <a:srgbClr val="000000"/>
                </a:solidFill>
                <a:ea typeface="Calibri" panose="020F0502020204030204" pitchFamily="34" charset="0"/>
              </a:rPr>
              <a:t>Class 2 pupils to arrive between 8.20am and 8.30am.  To be collected between 2.40pm and 2.50pm. </a:t>
            </a:r>
          </a:p>
          <a:p>
            <a:pPr marL="342900" lvl="0" indent="-342900" algn="just">
              <a:spcAft>
                <a:spcPts val="0"/>
              </a:spcAft>
              <a:buFont typeface="Calibri" panose="020F0502020204030204" pitchFamily="34" charset="0"/>
              <a:buChar char="-"/>
            </a:pPr>
            <a:r>
              <a:rPr lang="en-GB" sz="4000" dirty="0">
                <a:solidFill>
                  <a:srgbClr val="000000"/>
                </a:solidFill>
                <a:ea typeface="Calibri" panose="020F0502020204030204" pitchFamily="34" charset="0"/>
              </a:rPr>
              <a:t>Class 3 pupils to arrive between 8.30am and 8.40am.  To be collected between 2.50pm and 3pm. </a:t>
            </a:r>
          </a:p>
          <a:p>
            <a:pPr marL="342900" lvl="0" indent="-342900" algn="just">
              <a:spcAft>
                <a:spcPts val="0"/>
              </a:spcAft>
              <a:buFont typeface="Calibri" panose="020F0502020204030204" pitchFamily="34" charset="0"/>
              <a:buChar char="-"/>
            </a:pPr>
            <a:r>
              <a:rPr lang="en-GB" sz="4000" dirty="0">
                <a:solidFill>
                  <a:srgbClr val="000000"/>
                </a:solidFill>
                <a:ea typeface="Calibri" panose="020F0502020204030204" pitchFamily="34" charset="0"/>
              </a:rPr>
              <a:t>Class 4 pupils to arrive between 8.40am and 8.50am.  To be collected between 3pm and 3.10pm.</a:t>
            </a:r>
          </a:p>
          <a:p>
            <a:pPr marL="342900" lvl="0" indent="-342900" algn="just">
              <a:spcAft>
                <a:spcPts val="0"/>
              </a:spcAft>
              <a:buFont typeface="Calibri" panose="020F0502020204030204" pitchFamily="34" charset="0"/>
              <a:buChar char="-"/>
            </a:pPr>
            <a:r>
              <a:rPr lang="en-GB" sz="4000" dirty="0">
                <a:solidFill>
                  <a:srgbClr val="000000"/>
                </a:solidFill>
                <a:ea typeface="Calibri" panose="020F0502020204030204" pitchFamily="34" charset="0"/>
              </a:rPr>
              <a:t>Class 5 pupils to arrive between 8.50am and 9am.  To be collected between 3.10pm and 3.20pm.</a:t>
            </a:r>
          </a:p>
        </p:txBody>
      </p:sp>
    </p:spTree>
    <p:extLst>
      <p:ext uri="{BB962C8B-B14F-4D97-AF65-F5344CB8AC3E}">
        <p14:creationId xmlns:p14="http://schemas.microsoft.com/office/powerpoint/2010/main" val="1245472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5275</TotalTime>
  <Words>311</Words>
  <Application>Microsoft Office PowerPoint</Application>
  <PresentationFormat>Widescreen</PresentationFormat>
  <Paragraphs>14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8</cp:revision>
  <cp:lastPrinted>2020-08-14T07:54:44Z</cp:lastPrinted>
  <dcterms:created xsi:type="dcterms:W3CDTF">2020-05-15T07:54:48Z</dcterms:created>
  <dcterms:modified xsi:type="dcterms:W3CDTF">2020-08-14T08:55:48Z</dcterms:modified>
</cp:coreProperties>
</file>