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84B0C-ED50-4D7C-A653-969801E77851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34E95-DB5F-43B0-8518-673B83409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0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it was</a:t>
            </a:r>
            <a:r>
              <a:rPr lang="en-GB" baseline="0" dirty="0" smtClean="0"/>
              <a:t> 124 x 76 - jottings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34E95-DB5F-43B0-8518-673B834096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6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r>
              <a:rPr lang="en-GB" baseline="0" dirty="0" smtClean="0"/>
              <a:t> Q on tables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34E95-DB5F-43B0-8518-673B8340961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9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Q</a:t>
            </a:r>
          </a:p>
          <a:p>
            <a:r>
              <a:rPr lang="en-GB" dirty="0" smtClean="0"/>
              <a:t>Model with smaller </a:t>
            </a:r>
            <a:r>
              <a:rPr lang="en-GB" dirty="0" err="1" smtClean="0"/>
              <a:t>no.s</a:t>
            </a:r>
            <a:endParaRPr lang="en-GB" dirty="0" smtClean="0"/>
          </a:p>
          <a:p>
            <a:r>
              <a:rPr lang="en-GB" smtClean="0"/>
              <a:t>Decimals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34E95-DB5F-43B0-8518-673B8340961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0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1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79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2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26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98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15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9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78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0F625-DC6F-4165-82F6-3884972BD97F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EDE05-5281-4A7D-9096-47B915A8F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5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830" y="1280160"/>
            <a:ext cx="9144000" cy="988832"/>
          </a:xfrm>
        </p:spPr>
        <p:txBody>
          <a:bodyPr>
            <a:normAutofit/>
          </a:bodyPr>
          <a:lstStyle/>
          <a:p>
            <a:r>
              <a:rPr lang="en-GB" sz="4400" u="sng" dirty="0" smtClean="0">
                <a:latin typeface="Comic Sans MS" panose="030F0702030302020204" pitchFamily="66" charset="0"/>
              </a:rPr>
              <a:t>Multiplication &amp; Division </a:t>
            </a:r>
            <a:endParaRPr lang="en-GB" sz="4400" u="sng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263" y="2525328"/>
            <a:ext cx="10499133" cy="165576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omic Sans MS" panose="030F0702030302020204" pitchFamily="66" charset="0"/>
              </a:rPr>
              <a:t>By the end of Year 3</a:t>
            </a:r>
            <a:r>
              <a:rPr lang="en-GB" dirty="0" smtClean="0">
                <a:latin typeface="Comic Sans MS" panose="030F0702030302020204" pitchFamily="66" charset="0"/>
              </a:rPr>
              <a:t>, children should be able to recall and use multiplication and division facts for the 3, 4 and 8 multiplication tables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omic Sans MS" panose="030F0702030302020204" pitchFamily="66" charset="0"/>
              </a:rPr>
              <a:t>By the end of Year 4</a:t>
            </a:r>
            <a:r>
              <a:rPr lang="en-GB" dirty="0" smtClean="0">
                <a:latin typeface="Comic Sans MS" panose="030F0702030302020204" pitchFamily="66" charset="0"/>
              </a:rPr>
              <a:t>, children should be able to recall </a:t>
            </a:r>
            <a:r>
              <a:rPr lang="en-GB" dirty="0">
                <a:latin typeface="Comic Sans MS" panose="030F0702030302020204" pitchFamily="66" charset="0"/>
              </a:rPr>
              <a:t>multiplication and division facts for multiplication tables up to 12 × 12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omic Sans MS" panose="030F0702030302020204" pitchFamily="66" charset="0"/>
              </a:rPr>
              <a:t>By the end of Year 5, </a:t>
            </a:r>
            <a:r>
              <a:rPr lang="en-GB" dirty="0" smtClean="0">
                <a:latin typeface="Comic Sans MS" panose="030F0702030302020204" pitchFamily="66" charset="0"/>
              </a:rPr>
              <a:t>children should be able to apply knowledge of multiplication and division (find factors, multiples, prime and composite numbers, square numbers)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omic Sans MS" panose="030F0702030302020204" pitchFamily="66" charset="0"/>
              </a:rPr>
              <a:t>By the end of Year 6</a:t>
            </a:r>
            <a:r>
              <a:rPr lang="en-GB" dirty="0" smtClean="0">
                <a:latin typeface="Comic Sans MS" panose="030F0702030302020204" pitchFamily="66" charset="0"/>
              </a:rPr>
              <a:t>, children have developed mathematical fluency and apply multiplication and division facts in more complex problems and calculations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735" y="195943"/>
            <a:ext cx="876625" cy="10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91" y="143625"/>
            <a:ext cx="10031250" cy="972866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Written Columnar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417" y="1116490"/>
            <a:ext cx="106270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3:</a:t>
            </a:r>
            <a:endParaRPr lang="en-GB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write and calculate mathematical statements for multiplication and division using the multiplication tables that they know, including for two-digit numbers times one-digit numbers, </a:t>
            </a:r>
            <a:r>
              <a:rPr lang="en-GB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mental and progressing to formal written methods.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91" y="2497506"/>
            <a:ext cx="2944043" cy="37851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6756" y="2497506"/>
            <a:ext cx="4415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24 x 6</a:t>
            </a:r>
          </a:p>
          <a:p>
            <a:r>
              <a:rPr lang="en-GB" sz="2800" b="1" dirty="0" smtClean="0"/>
              <a:t>    24</a:t>
            </a:r>
          </a:p>
          <a:p>
            <a:r>
              <a:rPr lang="en-GB" sz="2800" b="1" dirty="0" smtClean="0"/>
              <a:t>       6</a:t>
            </a:r>
          </a:p>
          <a:p>
            <a:r>
              <a:rPr lang="en-GB" sz="2800" b="1" dirty="0" smtClean="0"/>
              <a:t>_____</a:t>
            </a:r>
          </a:p>
          <a:p>
            <a:r>
              <a:rPr lang="en-GB" sz="2800" b="1" dirty="0" smtClean="0"/>
              <a:t>1 2  0       (20 x 6)</a:t>
            </a:r>
          </a:p>
          <a:p>
            <a:r>
              <a:rPr lang="en-GB" sz="2800" b="1" dirty="0"/>
              <a:t> </a:t>
            </a:r>
            <a:r>
              <a:rPr lang="en-GB" sz="2800" b="1" dirty="0" smtClean="0"/>
              <a:t>   2  4       (  4 x 6)</a:t>
            </a:r>
          </a:p>
          <a:p>
            <a:r>
              <a:rPr lang="en-GB" sz="2800" b="1" dirty="0" smtClean="0"/>
              <a:t>_____</a:t>
            </a:r>
          </a:p>
          <a:p>
            <a:r>
              <a:rPr lang="en-GB" sz="2800" b="1" dirty="0" smtClean="0"/>
              <a:t>1 4  4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29460" y="2637768"/>
            <a:ext cx="3428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Children must have a good understanding of the value of digits before moving onto short multiplication.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0616" y="6098037"/>
            <a:ext cx="8092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If you know 3 x 4 =  12, what else do you know?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73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91" y="143625"/>
            <a:ext cx="10031250" cy="972866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Written Columnar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417" y="1116490"/>
            <a:ext cx="106270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4:</a:t>
            </a:r>
            <a:endParaRPr lang="en-GB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multiply two-digit and three-digit numbers by a one-digit number using </a:t>
            </a:r>
            <a:r>
              <a:rPr lang="en-GB" sz="28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formal written layout</a:t>
            </a:r>
            <a:r>
              <a:rPr lang="en-GB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978" y="2465648"/>
            <a:ext cx="8329893" cy="395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7861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91" y="143625"/>
            <a:ext cx="10031250" cy="972866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Written Columnar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417" y="1116490"/>
            <a:ext cx="1062701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5:</a:t>
            </a:r>
            <a:endParaRPr lang="en-GB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multiply numbers up to 4 digits by a one- or two-digit number using a formal written method, including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long multiplication for two-digit numbers.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24691" y="2331719"/>
            <a:ext cx="10645303" cy="4326793"/>
            <a:chOff x="524691" y="2331719"/>
            <a:chExt cx="10645303" cy="432679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4691" y="2331719"/>
              <a:ext cx="4146776" cy="4326793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9050" y="2331719"/>
              <a:ext cx="3261825" cy="432679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80875" y="2331719"/>
              <a:ext cx="3289119" cy="4326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82242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91" y="143625"/>
            <a:ext cx="10031250" cy="972866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Written Columnar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417" y="1116490"/>
            <a:ext cx="1062701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6:</a:t>
            </a:r>
            <a:endParaRPr lang="en-GB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multiply multi-digit numbers up to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digits by a two-digit whole number using the formal written method of long multiplication</a:t>
            </a:r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GB" sz="2000" b="1" i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533" y="2142621"/>
            <a:ext cx="3261825" cy="43267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474" y="2166524"/>
            <a:ext cx="3456419" cy="43028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0009" y="2194311"/>
            <a:ext cx="345639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Give it a go!</a:t>
            </a:r>
          </a:p>
          <a:p>
            <a:endParaRPr lang="en-GB" sz="44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4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3478 x 14 = </a:t>
            </a:r>
            <a:endParaRPr lang="en-GB" sz="4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9473" y="4822624"/>
            <a:ext cx="27013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= </a:t>
            </a:r>
            <a:r>
              <a:rPr lang="en-GB" sz="4400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48 692 </a:t>
            </a:r>
            <a:endParaRPr lang="en-GB" sz="4400" u="sng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043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0" y="224448"/>
            <a:ext cx="10515600" cy="1325563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division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30" y="1409334"/>
            <a:ext cx="11704320" cy="1724610"/>
          </a:xfrm>
        </p:spPr>
        <p:txBody>
          <a:bodyPr/>
          <a:lstStyle/>
          <a:p>
            <a:pPr marL="0" indent="0">
              <a:buNone/>
            </a:pPr>
            <a:r>
              <a:rPr lang="en-GB" sz="20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3:</a:t>
            </a: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write and calculate mathematical statements for multiplication and division using the multiplication tables that they know, including for two-digit numbers times one-digit numbers,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mental and progressing to formal written methods. </a:t>
            </a: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Focus on the facts they know,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including 3, 4 and 8 times tables.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4815" y="3316824"/>
            <a:ext cx="4090695" cy="221177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771911" y="3133944"/>
            <a:ext cx="4278239" cy="27745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37948" y="3316824"/>
            <a:ext cx="3428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Children must have a good understanding of the value of digits before moving onto more formal methods.</a:t>
            </a:r>
            <a:endParaRPr lang="en-GB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5970" y="5711483"/>
            <a:ext cx="3690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inverse!</a:t>
            </a:r>
            <a:endParaRPr lang="en-GB" sz="4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0" y="224448"/>
            <a:ext cx="10515600" cy="1325563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division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30" y="1409333"/>
            <a:ext cx="11704320" cy="2431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4:</a:t>
            </a: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recall multiplication and division facts for multiplication tables up to 12 × 12</a:t>
            </a:r>
            <a:endParaRPr lang="en-GB" sz="2000" b="1" i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practise to become fluent in the formal written method of short multiplication and short division with exact answers.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900016" y="3601925"/>
            <a:ext cx="3690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inverse!</a:t>
            </a:r>
            <a:endParaRPr lang="en-GB" sz="4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54" y="3309925"/>
            <a:ext cx="6748872" cy="308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2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0" y="224448"/>
            <a:ext cx="10515600" cy="1325563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division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30" y="1409333"/>
            <a:ext cx="11704320" cy="169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5:</a:t>
            </a: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divide numbers up to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digits by a one-digit number </a:t>
            </a:r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the formal written method of short division and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interpret remainders </a:t>
            </a:r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appropriately for the context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824395" y="3236165"/>
            <a:ext cx="3491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Remainders</a:t>
            </a:r>
            <a:endParaRPr lang="en-GB" sz="4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203" y="3108960"/>
            <a:ext cx="6748872" cy="308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2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0" y="224448"/>
            <a:ext cx="10515600" cy="1325563"/>
          </a:xfrm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Formal division methods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30" y="1409333"/>
            <a:ext cx="11704320" cy="169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Year 6:</a:t>
            </a:r>
          </a:p>
          <a:p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Pupils should be taught to divide numbers up to </a:t>
            </a:r>
            <a:r>
              <a:rPr lang="en-GB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digits by a two-digit number </a:t>
            </a:r>
            <a:r>
              <a:rPr lang="en-GB" sz="20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the formal written method of short division where appropriate, interpreting remainders according to the context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13647" y="2776339"/>
            <a:ext cx="47679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Remainders as fractions and decimals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36337"/>
          <a:stretch/>
        </p:blipFill>
        <p:spPr>
          <a:xfrm>
            <a:off x="345830" y="2846140"/>
            <a:ext cx="4815433" cy="2459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13114" y="2846140"/>
            <a:ext cx="11756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11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22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33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44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55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66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77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88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99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110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3714" y="5628043"/>
            <a:ext cx="2627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257 ÷ 16</a:t>
            </a:r>
            <a:endParaRPr lang="en-GB" sz="4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61138"/>
          <a:stretch/>
        </p:blipFill>
        <p:spPr>
          <a:xfrm>
            <a:off x="7438492" y="3818465"/>
            <a:ext cx="4056896" cy="131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5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569</Words>
  <Application>Microsoft Office PowerPoint</Application>
  <PresentationFormat>Widescreen</PresentationFormat>
  <Paragraphs>72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Multiplication &amp; Division </vt:lpstr>
      <vt:lpstr>Formal Written Columnar Methods</vt:lpstr>
      <vt:lpstr>Formal Written Columnar Methods</vt:lpstr>
      <vt:lpstr>Formal Written Columnar Methods</vt:lpstr>
      <vt:lpstr>Formal Written Columnar Methods</vt:lpstr>
      <vt:lpstr>Formal division methods</vt:lpstr>
      <vt:lpstr>Formal division methods</vt:lpstr>
      <vt:lpstr>Formal division methods</vt:lpstr>
      <vt:lpstr>Formal division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</dc:title>
  <dc:creator>Windows User</dc:creator>
  <cp:lastModifiedBy>Windows User</cp:lastModifiedBy>
  <cp:revision>12</cp:revision>
  <dcterms:created xsi:type="dcterms:W3CDTF">2017-01-31T20:08:05Z</dcterms:created>
  <dcterms:modified xsi:type="dcterms:W3CDTF">2017-02-03T09:40:35Z</dcterms:modified>
</cp:coreProperties>
</file>